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37" r:id="rId14"/>
    <p:sldId id="365" r:id="rId15"/>
    <p:sldId id="366" r:id="rId16"/>
    <p:sldId id="329" r:id="rId17"/>
    <p:sldId id="338" r:id="rId18"/>
    <p:sldId id="339" r:id="rId19"/>
    <p:sldId id="340" r:id="rId20"/>
    <p:sldId id="341" r:id="rId21"/>
    <p:sldId id="342" r:id="rId22"/>
    <p:sldId id="347" r:id="rId23"/>
    <p:sldId id="333" r:id="rId24"/>
    <p:sldId id="364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32" r:id="rId37"/>
    <p:sldId id="346" r:id="rId38"/>
    <p:sldId id="359" r:id="rId39"/>
    <p:sldId id="360" r:id="rId40"/>
    <p:sldId id="361" r:id="rId41"/>
    <p:sldId id="362" r:id="rId42"/>
    <p:sldId id="363" r:id="rId43"/>
    <p:sldId id="331" r:id="rId44"/>
    <p:sldId id="326" r:id="rId45"/>
    <p:sldId id="330" r:id="rId46"/>
    <p:sldId id="344" r:id="rId47"/>
    <p:sldId id="343" r:id="rId48"/>
    <p:sldId id="345" r:id="rId49"/>
    <p:sldId id="31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>
        <p:scale>
          <a:sx n="100" d="100"/>
          <a:sy n="100" d="100"/>
        </p:scale>
        <p:origin x="2526" y="-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xmlns="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xmlns="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xmlns="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xmlns="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09337"/>
            <a:ext cx="11532090" cy="53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 smtClean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신중을 </a:t>
            </a:r>
            <a:r>
              <a:rPr lang="ko-KR" altLang="en-US" dirty="0">
                <a:solidFill>
                  <a:prstClr val="white"/>
                </a:solidFill>
              </a:rPr>
              <a:t>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MES</a:t>
            </a:r>
            <a:r>
              <a:rPr lang="ko-KR" altLang="en-US" dirty="0" smtClean="0">
                <a:solidFill>
                  <a:prstClr val="white"/>
                </a:solidFill>
              </a:rPr>
              <a:t>를 </a:t>
            </a:r>
            <a:r>
              <a:rPr lang="ko-KR" altLang="en-US" dirty="0">
                <a:solidFill>
                  <a:prstClr val="white"/>
                </a:solidFill>
              </a:rPr>
              <a:t>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xmlns="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xmlns="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environment.png">
            <a:extLst>
              <a:ext uri="{FF2B5EF4-FFF2-40B4-BE49-F238E27FC236}">
                <a16:creationId xmlns:a16="http://schemas.microsoft.com/office/drawing/2014/main" xmlns="" id="{B3A2585C-6D62-4B4C-A932-6D8A03C4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217899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자바 스프링 프레임워크를 이용하면서 필요한 라이브러리나 흐름을 </a:t>
            </a:r>
            <a:r>
              <a:rPr lang="ko-KR" altLang="en-US" dirty="0" smtClean="0">
                <a:solidFill>
                  <a:prstClr val="white"/>
                </a:solidFill>
              </a:rPr>
              <a:t>공부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</a:t>
            </a:r>
            <a:r>
              <a:rPr lang="ko-KR" altLang="en-US" dirty="0" smtClean="0">
                <a:solidFill>
                  <a:prstClr val="white"/>
                </a:solidFill>
              </a:rPr>
              <a:t>후 </a:t>
            </a:r>
            <a:r>
              <a:rPr lang="en-US" altLang="ko-KR" dirty="0" smtClean="0">
                <a:solidFill>
                  <a:prstClr val="white"/>
                </a:solidFill>
              </a:rPr>
              <a:t>MVC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패턴과 </a:t>
            </a:r>
            <a:r>
              <a:rPr lang="en-US" altLang="ko-KR" dirty="0" err="1" smtClean="0">
                <a:solidFill>
                  <a:prstClr val="white"/>
                </a:solidFill>
              </a:rPr>
              <a:t>myBatis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en-US" altLang="ko-KR" dirty="0" smtClean="0">
                <a:solidFill>
                  <a:prstClr val="white"/>
                </a:solidFill>
              </a:rPr>
              <a:t>Maven </a:t>
            </a:r>
            <a:r>
              <a:rPr lang="ko-KR" altLang="en-US" dirty="0" smtClean="0">
                <a:solidFill>
                  <a:prstClr val="white"/>
                </a:solidFill>
              </a:rPr>
              <a:t>등을 이용하여 개발에 필요한 흐름을 </a:t>
            </a:r>
            <a:r>
              <a:rPr lang="ko-KR" altLang="en-US" dirty="0" smtClean="0">
                <a:solidFill>
                  <a:prstClr val="white"/>
                </a:solidFill>
              </a:rPr>
              <a:t>이해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라이브러리 등을 사용하여 </a:t>
            </a:r>
            <a:r>
              <a:rPr lang="ko-KR" altLang="en-US" dirty="0" smtClean="0">
                <a:solidFill>
                  <a:prstClr val="white"/>
                </a:solidFill>
              </a:rPr>
              <a:t>개발효율 증가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기존의 자바 프로젝트를 진행함에 있어서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59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xmlns="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76996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xmlns="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xmlns="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xmlns="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MES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xmlns="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xmlns="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xmlns="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xmlns="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– </a:t>
            </a:r>
            <a:r>
              <a:rPr lang="ko-KR" altLang="en-US" b="1" dirty="0" smtClean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3" y="1670550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4" y="153363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smtClean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0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4"/>
            <a:ext cx="11206106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xmlns="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49"/>
            <a:ext cx="11309350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 smtClean="0"/>
              <a:t>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xmlns="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xmlns="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5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직접구매의</a:t>
            </a:r>
            <a:r>
              <a:rPr lang="ko-KR" altLang="en-US" sz="1400" b="1" dirty="0"/>
              <a:t>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698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6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0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판매계약의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성립여</a:t>
            </a:r>
            <a:r>
              <a:rPr lang="ko-KR" altLang="en-US" sz="1400" b="1" dirty="0"/>
              <a:t>부</a:t>
            </a:r>
            <a:endParaRPr lang="en-US" altLang="ko-KR" sz="1400" b="1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3" y="4042205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4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판매계획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등록</a:t>
            </a:r>
            <a:endParaRPr lang="en-US" altLang="ko-KR" sz="14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4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수주등록</a:t>
            </a:r>
            <a:endParaRPr lang="en-US" altLang="ko-KR" sz="1400" b="1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4546284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시장예상수</a:t>
            </a:r>
            <a:r>
              <a:rPr lang="ko-KR" altLang="en-US" sz="1400" b="1" dirty="0"/>
              <a:t>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357613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1" y="5098564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MPS &amp; MRP</a:t>
            </a:r>
            <a:endParaRPr lang="en-US" altLang="ko-KR" sz="1200" b="1" dirty="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0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6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4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29" y="2654496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재고확인 및 단가등록</a:t>
            </a:r>
            <a:endParaRPr lang="en-US" altLang="ko-KR" sz="1200" b="1" dirty="0" smtClean="0"/>
          </a:p>
        </p:txBody>
      </p:sp>
      <p:sp>
        <p:nvSpPr>
          <p:cNvPr id="25" name="순서도: 판단 24"/>
          <p:cNvSpPr/>
          <p:nvPr/>
        </p:nvSpPr>
        <p:spPr>
          <a:xfrm>
            <a:off x="7192229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r>
              <a:rPr lang="en-US" altLang="ko-KR" sz="1400" b="1" dirty="0"/>
              <a:t>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있는가</a:t>
            </a:r>
            <a:endParaRPr lang="en-US" altLang="ko-KR" sz="1400" b="1" dirty="0" smtClean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4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3" y="416899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3" y="416095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2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현재고현황</a:t>
            </a:r>
            <a:endParaRPr lang="en-US" altLang="ko-KR" sz="1400" b="1" dirty="0" smtClean="0"/>
          </a:p>
          <a:p>
            <a:pPr algn="ctr"/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완제품</a:t>
            </a:r>
            <a:r>
              <a:rPr lang="en-US" altLang="ko-KR" sz="1400" b="1" dirty="0" smtClean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09" y="29195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0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완제품 재고가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존재하는</a:t>
            </a:r>
            <a:r>
              <a:rPr lang="ko-KR" altLang="en-US" sz="1400" b="1" dirty="0"/>
              <a:t>가</a:t>
            </a:r>
            <a:endParaRPr lang="en-US" altLang="ko-KR" sz="1400" b="1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1" y="468098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69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1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판매완료</a:t>
            </a:r>
            <a:endParaRPr lang="en-US" altLang="ko-KR" sz="1400" b="1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9486404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5319631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출고처리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3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생산</a:t>
            </a:r>
            <a:endParaRPr lang="en-US" altLang="ko-KR" sz="1200" b="1" dirty="0" smtClean="0"/>
          </a:p>
        </p:txBody>
      </p:sp>
      <p:sp>
        <p:nvSpPr>
          <p:cNvPr id="25" name="순서도: 판단 24"/>
          <p:cNvSpPr/>
          <p:nvPr/>
        </p:nvSpPr>
        <p:spPr>
          <a:xfrm>
            <a:off x="932714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r>
              <a:rPr lang="en-US" altLang="ko-KR" sz="1400" b="1" dirty="0"/>
              <a:t>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있는가</a:t>
            </a:r>
            <a:endParaRPr lang="en-US" altLang="ko-KR" sz="1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280501" y="480777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5" y="302433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5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2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품목단가등</a:t>
            </a:r>
            <a:r>
              <a:rPr lang="ko-KR" altLang="en-US" sz="1400" b="1" dirty="0"/>
              <a:t>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2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79" y="301549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0" y="4572478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2" y="20058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89259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전사적 자원 계획 </a:t>
            </a:r>
            <a:r>
              <a:rPr lang="en-US" altLang="ko-KR" dirty="0"/>
              <a:t>(Enterprise Resource Planning) </a:t>
            </a:r>
            <a:r>
              <a:rPr lang="ko-KR" altLang="en-US" dirty="0"/>
              <a:t>시스템은 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종류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자원의 효율적인 활용과 경영 효율화를 위해서 생산</a:t>
            </a:r>
            <a:r>
              <a:rPr lang="en-US" altLang="ko-KR" dirty="0"/>
              <a:t>, </a:t>
            </a:r>
            <a:r>
              <a:rPr lang="ko-KR" altLang="en-US" dirty="0"/>
              <a:t>재고</a:t>
            </a:r>
            <a:r>
              <a:rPr lang="en-US" altLang="ko-KR" dirty="0"/>
              <a:t>, </a:t>
            </a:r>
            <a:r>
              <a:rPr lang="ko-KR" altLang="en-US" dirty="0"/>
              <a:t>회계</a:t>
            </a:r>
            <a:r>
              <a:rPr lang="en-US" altLang="ko-KR" dirty="0"/>
              <a:t>, </a:t>
            </a:r>
            <a:r>
              <a:rPr lang="ko-KR" altLang="en-US" dirty="0"/>
              <a:t>인사 등 기업 활동 전반을 통합적으로 관리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 내부 자원 뿐만 아니라 공급사슬과 유통망</a:t>
            </a:r>
            <a:r>
              <a:rPr lang="en-US" altLang="ko-KR" dirty="0"/>
              <a:t>, </a:t>
            </a:r>
            <a:r>
              <a:rPr lang="ko-KR" altLang="en-US" dirty="0"/>
              <a:t>고객까지 연결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MES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xmlns="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Image\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476013"/>
            <a:ext cx="3619500" cy="20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1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MPS &amp; MRP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7838579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4060822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BOM</a:t>
            </a:r>
          </a:p>
          <a:p>
            <a:pPr algn="ctr"/>
            <a:r>
              <a:rPr lang="ko-KR" altLang="en-US" sz="1400" b="1" dirty="0" smtClean="0"/>
              <a:t>프로세</a:t>
            </a:r>
            <a:r>
              <a:rPr lang="ko-KR" altLang="en-US" sz="1400" b="1" dirty="0"/>
              <a:t>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567" y="1913500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재공품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부품 확인 및 발주</a:t>
            </a:r>
            <a:endParaRPr lang="en-US" altLang="ko-KR" sz="1200" b="1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4060822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소요량전</a:t>
            </a:r>
            <a:r>
              <a:rPr lang="ko-KR" altLang="en-US" sz="1400" b="1" dirty="0"/>
              <a:t>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2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7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1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8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8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err="1" smtClean="0"/>
              <a:t>재공품이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존재하는가</a:t>
            </a:r>
            <a:endParaRPr lang="en-US" altLang="ko-KR" sz="1400" b="1" dirty="0" smtClean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2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재공품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7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6462113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현재고현황</a:t>
            </a:r>
            <a:endParaRPr lang="en-US" altLang="ko-KR" sz="1400" b="1" dirty="0" smtClean="0"/>
          </a:p>
          <a:p>
            <a:pPr algn="ctr"/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부품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생산</a:t>
            </a:r>
            <a:endParaRPr lang="en-US" altLang="ko-KR" sz="12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2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현재공현</a:t>
            </a:r>
            <a:r>
              <a:rPr lang="ko-KR" altLang="en-US" sz="1400" b="1" dirty="0" err="1"/>
              <a:t>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49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4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699" y="310685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5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필요부품이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존재하는가</a:t>
            </a:r>
            <a:endParaRPr lang="en-US" altLang="ko-KR" sz="1400" b="1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8927358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발주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프로세스</a:t>
            </a:r>
            <a:endParaRPr lang="ko-KR" altLang="en-US" sz="1400" b="1" dirty="0"/>
          </a:p>
        </p:txBody>
      </p:sp>
      <p:sp>
        <p:nvSpPr>
          <p:cNvPr id="43" name="직사각형 42"/>
          <p:cNvSpPr/>
          <p:nvPr/>
        </p:nvSpPr>
        <p:spPr>
          <a:xfrm>
            <a:off x="8927358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 smtClean="0"/>
              <a:t>마감처</a:t>
            </a:r>
            <a:r>
              <a:rPr lang="ko-KR" altLang="en-US" sz="1400" b="1" dirty="0"/>
              <a:t>리</a:t>
            </a:r>
            <a:endParaRPr lang="en-US" altLang="ko-KR" sz="1400" b="1" dirty="0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4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1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2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2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3" y="292720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0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2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2" y="2123158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2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3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작업지시프로세스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542749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BOM</a:t>
            </a:r>
          </a:p>
          <a:p>
            <a:pPr algn="ctr"/>
            <a:r>
              <a:rPr lang="ko-KR" altLang="en-US" sz="1400" b="1" dirty="0" smtClean="0"/>
              <a:t>프로세</a:t>
            </a:r>
            <a:r>
              <a:rPr lang="ko-KR" altLang="en-US" sz="1400" b="1" dirty="0"/>
              <a:t>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64156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39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자재출고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6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498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1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5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2" y="2701530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5" y="2170532"/>
            <a:ext cx="20392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0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제품이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완성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되었는</a:t>
            </a:r>
            <a:r>
              <a:rPr lang="ko-KR" altLang="en-US" sz="1400" b="1" dirty="0"/>
              <a:t>가</a:t>
            </a:r>
            <a:endParaRPr lang="en-US" altLang="ko-KR" sz="1400" b="1" dirty="0" smtClean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1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생산프로세스완료</a:t>
            </a:r>
            <a:endParaRPr lang="ko-KR" altLang="en-US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6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4" y="51528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39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8" y="397009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재공품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부품 확인 및 발주</a:t>
            </a:r>
            <a:endParaRPr lang="en-US" altLang="ko-KR" sz="12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7210302" y="436964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68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출고처리</a:t>
            </a:r>
            <a:endParaRPr lang="ko-KR" altLang="en-US" sz="140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3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판매완료</a:t>
            </a:r>
            <a:endParaRPr lang="en-US" altLang="ko-KR" sz="1400" b="1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1942295" y="358555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재고확인 및 단가등록</a:t>
            </a:r>
            <a:endParaRPr lang="en-US" altLang="ko-KR" sz="1200" b="1" dirty="0" smtClean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39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xmlns="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xmlns="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xmlns="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xmlns="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</a:t>
            </a:r>
            <a:r>
              <a:rPr lang="ko-KR" altLang="en-US" dirty="0" smtClean="0"/>
              <a:t>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 smtClean="0"/>
              <a:t>MES, ERP</a:t>
            </a:r>
            <a:r>
              <a:rPr lang="en-US" altLang="ko-KR" dirty="0" smtClean="0"/>
              <a:t>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</a:t>
            </a:r>
            <a:r>
              <a:rPr lang="en-US" altLang="ko-KR" dirty="0" smtClean="0"/>
              <a:t>ERP</a:t>
            </a:r>
            <a:r>
              <a:rPr lang="en-US" altLang="ko-KR" dirty="0" smtClean="0"/>
              <a:t>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xmlns="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•</a:t>
            </a:r>
            <a:r>
              <a:rPr lang="ko-KR" altLang="en-US" dirty="0"/>
              <a:t> </a:t>
            </a:r>
            <a:r>
              <a:rPr lang="ko-KR" altLang="en-US" dirty="0" smtClean="0"/>
              <a:t>생산 공정 프로세스를 좀 더 심화하는 프로세스가 더 필요함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(ex. </a:t>
            </a:r>
            <a:r>
              <a:rPr lang="ko-KR" altLang="en-US" dirty="0" smtClean="0"/>
              <a:t>공정관리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품질관리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 smtClean="0"/>
              <a:t>외주프로세스를 도입한다면 도메인이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smtClean="0"/>
              <a:t>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xmlns="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회사 운영에 필요한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 smtClean="0"/>
              <a:t>MES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 smtClean="0"/>
              <a:t>MES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 smtClean="0"/>
              <a:t>MES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판매수주등록 부터 판매 처리에 이르는 광범위한 프로세스를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xmlns="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상용화 한다면 창업기업이나 </a:t>
            </a:r>
            <a:endParaRPr lang="en-US" altLang="ko-KR" dirty="0"/>
          </a:p>
          <a:p>
            <a:pPr fontAlgn="base"/>
            <a:r>
              <a:rPr lang="ko-KR" altLang="en-US" dirty="0"/>
              <a:t>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xmlns="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xmlns="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xmlns="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xmlns="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xmlns="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xmlns="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1441</Words>
  <Application>Microsoft Office PowerPoint</Application>
  <PresentationFormat>사용자 지정</PresentationFormat>
  <Paragraphs>406</Paragraphs>
  <Slides>49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SHY-702-15</cp:lastModifiedBy>
  <cp:revision>61</cp:revision>
  <dcterms:created xsi:type="dcterms:W3CDTF">2021-06-21T14:47:31Z</dcterms:created>
  <dcterms:modified xsi:type="dcterms:W3CDTF">2021-07-05T08:16:32Z</dcterms:modified>
</cp:coreProperties>
</file>